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8" r:id="rId2"/>
  </p:sldIdLst>
  <p:sldSz cx="9144000" cy="6858000" type="screen4x3"/>
  <p:notesSz cx="6794500" cy="99314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717" autoAdjust="0"/>
  </p:normalViewPr>
  <p:slideViewPr>
    <p:cSldViewPr>
      <p:cViewPr varScale="1">
        <p:scale>
          <a:sx n="110" d="100"/>
          <a:sy n="110" d="100"/>
        </p:scale>
        <p:origin x="-115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024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47891" y="0"/>
            <a:ext cx="2945024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A3BD5E-A236-4563-9E5B-40DF7D5F74D9}" type="datetimeFigureOut">
              <a:rPr lang="es-ES" smtClean="0"/>
              <a:pPr/>
              <a:t>16/12/2016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433234"/>
            <a:ext cx="2945024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47891" y="9433234"/>
            <a:ext cx="2945024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F88D39-0D63-46E4-AB12-E4C3865A896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418A06-B001-4150-B7CE-45236D9CA6E9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645564-142D-4134-BFC2-A1CB1B3BF1FC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E1B36E-030E-4254-9CD2-5595C7D49A44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338EAE-2F60-4253-BDCC-D920CAB73259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CFD252-DEF2-46D7-AF71-E91B6CDE4DF6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02DDF6-32A8-48DD-8417-E5D93016FD0C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54EA17-2632-47C1-AF2F-99280F377405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6BE9C2-5FD1-4D5C-A828-C70FCB3CED04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225D47-B637-435D-9C4B-15F125E94F6C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B4D6C8-8D76-4AA2-B7EA-B9E8474BD1EF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98B52B-D9F9-4D83-BF90-90675B7AC2F8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6380C10-CB0A-4F7F-8171-9BB7AD6AD190}" type="slidenum">
              <a:rPr lang="es-ES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WordArt 4"/>
          <p:cNvSpPr>
            <a:spLocks noChangeArrowheads="1" noChangeShapeType="1" noTextEdit="1"/>
          </p:cNvSpPr>
          <p:nvPr/>
        </p:nvSpPr>
        <p:spPr bwMode="auto">
          <a:xfrm>
            <a:off x="214282" y="214290"/>
            <a:ext cx="8715436" cy="85725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es-ES" sz="3600" kern="10" dirty="0" smtClean="0">
              <a:ln w="9525">
                <a:noFill/>
                <a:round/>
                <a:headEnd/>
                <a:tailEnd/>
              </a:ln>
              <a:solidFill>
                <a:schemeClr val="accent6"/>
              </a:solidFill>
              <a:latin typeface="Arial Black"/>
            </a:endParaRPr>
          </a:p>
        </p:txBody>
      </p:sp>
      <p:sp>
        <p:nvSpPr>
          <p:cNvPr id="21" name="WordArt 8"/>
          <p:cNvSpPr>
            <a:spLocks noChangeArrowheads="1" noChangeShapeType="1" noTextEdit="1"/>
          </p:cNvSpPr>
          <p:nvPr/>
        </p:nvSpPr>
        <p:spPr bwMode="auto">
          <a:xfrm>
            <a:off x="428596" y="6357958"/>
            <a:ext cx="3429024" cy="21431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kern="10" dirty="0" smtClean="0">
                <a:ln w="9525">
                  <a:noFill/>
                  <a:round/>
                  <a:headEnd/>
                  <a:tailEnd/>
                </a:ln>
                <a:solidFill>
                  <a:schemeClr val="accent2"/>
                </a:solidFill>
                <a:latin typeface="Arial Black"/>
              </a:rPr>
              <a:t>www.grupoemgestion.com</a:t>
            </a:r>
            <a:endParaRPr lang="es-ES" sz="3600" kern="10" dirty="0">
              <a:ln w="9525">
                <a:noFill/>
                <a:round/>
                <a:headEnd/>
                <a:tailEnd/>
              </a:ln>
              <a:solidFill>
                <a:schemeClr val="accent2"/>
              </a:solidFill>
              <a:latin typeface="Arial Black"/>
            </a:endParaRPr>
          </a:p>
        </p:txBody>
      </p:sp>
      <p:sp>
        <p:nvSpPr>
          <p:cNvPr id="22" name="21 CuadroTexto"/>
          <p:cNvSpPr txBox="1"/>
          <p:nvPr/>
        </p:nvSpPr>
        <p:spPr>
          <a:xfrm>
            <a:off x="357158" y="5500702"/>
            <a:ext cx="207170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6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GRUPO EM</a:t>
            </a:r>
            <a:endParaRPr lang="es-ES" sz="2600" b="1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25 CuadroTexto"/>
          <p:cNvSpPr txBox="1"/>
          <p:nvPr/>
        </p:nvSpPr>
        <p:spPr>
          <a:xfrm>
            <a:off x="2571736" y="5573128"/>
            <a:ext cx="142876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500" b="1" dirty="0" smtClean="0">
                <a:solidFill>
                  <a:schemeClr val="accent2"/>
                </a:solidFill>
              </a:rPr>
              <a:t>C/ Getafe Nº3</a:t>
            </a:r>
          </a:p>
          <a:p>
            <a:pPr algn="ctr"/>
            <a:r>
              <a:rPr lang="es-ES" sz="1500" b="1" dirty="0" smtClean="0">
                <a:solidFill>
                  <a:schemeClr val="accent2"/>
                </a:solidFill>
              </a:rPr>
              <a:t>Leganés</a:t>
            </a:r>
          </a:p>
          <a:p>
            <a:pPr algn="ctr"/>
            <a:r>
              <a:rPr lang="es-ES" sz="1500" b="1" dirty="0" smtClean="0">
                <a:solidFill>
                  <a:schemeClr val="accent2"/>
                </a:solidFill>
              </a:rPr>
              <a:t>(Madrid)</a:t>
            </a:r>
            <a:endParaRPr lang="es-ES" sz="1500" b="1" dirty="0">
              <a:solidFill>
                <a:schemeClr val="accent2"/>
              </a:solidFill>
            </a:endParaRPr>
          </a:p>
        </p:txBody>
      </p:sp>
      <p:sp>
        <p:nvSpPr>
          <p:cNvPr id="16" name="15 Rectángulo"/>
          <p:cNvSpPr/>
          <p:nvPr/>
        </p:nvSpPr>
        <p:spPr>
          <a:xfrm>
            <a:off x="142844" y="1071546"/>
            <a:ext cx="4071966" cy="8771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>
              <a:lnSpc>
                <a:spcPct val="150000"/>
              </a:lnSpc>
            </a:pPr>
            <a:endParaRPr lang="es-ES" sz="17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endParaRPr lang="es-ES" sz="1700" b="1" dirty="0">
              <a:ln w="18000">
                <a:noFill/>
                <a:prstDash val="solid"/>
                <a:miter lim="800000"/>
              </a:ln>
              <a:solidFill>
                <a:schemeClr val="bg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14282" y="5500702"/>
            <a:ext cx="8715436" cy="114300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25" name="WordArt 8"/>
          <p:cNvSpPr>
            <a:spLocks noChangeArrowheads="1" noChangeShapeType="1" noTextEdit="1"/>
          </p:cNvSpPr>
          <p:nvPr/>
        </p:nvSpPr>
        <p:spPr bwMode="auto">
          <a:xfrm>
            <a:off x="428596" y="6357958"/>
            <a:ext cx="3429024" cy="21431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kern="10" dirty="0" smtClean="0">
                <a:ln w="9525">
                  <a:noFill/>
                  <a:round/>
                  <a:headEnd/>
                  <a:tailEnd/>
                </a:ln>
                <a:solidFill>
                  <a:schemeClr val="accent2"/>
                </a:solidFill>
                <a:latin typeface="Arial Black"/>
              </a:rPr>
              <a:t>www.grupoemgestion.com</a:t>
            </a:r>
            <a:endParaRPr lang="es-ES" sz="3600" kern="10" dirty="0">
              <a:ln w="9525">
                <a:noFill/>
                <a:round/>
                <a:headEnd/>
                <a:tailEnd/>
              </a:ln>
              <a:solidFill>
                <a:schemeClr val="accent2"/>
              </a:solidFill>
              <a:latin typeface="Arial Black"/>
            </a:endParaRPr>
          </a:p>
        </p:txBody>
      </p:sp>
      <p:sp>
        <p:nvSpPr>
          <p:cNvPr id="31" name="30 CuadroTexto"/>
          <p:cNvSpPr txBox="1"/>
          <p:nvPr/>
        </p:nvSpPr>
        <p:spPr>
          <a:xfrm>
            <a:off x="357158" y="5500702"/>
            <a:ext cx="207170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6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GRUPO EM</a:t>
            </a:r>
            <a:endParaRPr lang="es-ES" sz="2600" b="1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2" name="31 Conector recto"/>
          <p:cNvCxnSpPr/>
          <p:nvPr/>
        </p:nvCxnSpPr>
        <p:spPr>
          <a:xfrm>
            <a:off x="428596" y="5929330"/>
            <a:ext cx="1857388" cy="1588"/>
          </a:xfrm>
          <a:prstGeom prst="line">
            <a:avLst/>
          </a:prstGeom>
          <a:ln w="19050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32 CuadroTexto"/>
          <p:cNvSpPr txBox="1"/>
          <p:nvPr/>
        </p:nvSpPr>
        <p:spPr>
          <a:xfrm>
            <a:off x="428596" y="5929330"/>
            <a:ext cx="17859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GESTIÓN</a:t>
            </a:r>
            <a:endParaRPr lang="es-ES" sz="1600" b="1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33 CuadroTexto"/>
          <p:cNvSpPr txBox="1"/>
          <p:nvPr/>
        </p:nvSpPr>
        <p:spPr>
          <a:xfrm>
            <a:off x="2571736" y="5573128"/>
            <a:ext cx="142876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500" b="1" dirty="0" smtClean="0">
                <a:solidFill>
                  <a:schemeClr val="accent2"/>
                </a:solidFill>
              </a:rPr>
              <a:t>C/ Getafe Nº3</a:t>
            </a:r>
          </a:p>
          <a:p>
            <a:pPr algn="ctr"/>
            <a:r>
              <a:rPr lang="es-ES" sz="1500" b="1" dirty="0" smtClean="0">
                <a:solidFill>
                  <a:schemeClr val="accent2"/>
                </a:solidFill>
              </a:rPr>
              <a:t>Leganés</a:t>
            </a:r>
          </a:p>
          <a:p>
            <a:pPr algn="ctr"/>
            <a:r>
              <a:rPr lang="es-ES" sz="1500" b="1" dirty="0" smtClean="0">
                <a:solidFill>
                  <a:schemeClr val="accent2"/>
                </a:solidFill>
              </a:rPr>
              <a:t>(Madrid)</a:t>
            </a:r>
            <a:endParaRPr lang="es-ES" sz="1500" b="1" dirty="0">
              <a:solidFill>
                <a:schemeClr val="accent2"/>
              </a:solidFill>
            </a:endParaRPr>
          </a:p>
        </p:txBody>
      </p:sp>
      <p:sp>
        <p:nvSpPr>
          <p:cNvPr id="35" name="34 Rectángulo redondeado"/>
          <p:cNvSpPr/>
          <p:nvPr/>
        </p:nvSpPr>
        <p:spPr>
          <a:xfrm>
            <a:off x="4143372" y="5572140"/>
            <a:ext cx="4714908" cy="1000132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b="1" dirty="0" smtClean="0">
                <a:solidFill>
                  <a:schemeClr val="accent2"/>
                </a:solidFill>
              </a:rPr>
              <a:t>Información:</a:t>
            </a:r>
          </a:p>
          <a:p>
            <a:pPr algn="r">
              <a:buFontTx/>
              <a:buChar char="-"/>
            </a:pPr>
            <a:r>
              <a:rPr lang="es-ES" sz="1600" b="1" dirty="0" smtClean="0">
                <a:solidFill>
                  <a:schemeClr val="accent2"/>
                </a:solidFill>
              </a:rPr>
              <a:t> </a:t>
            </a:r>
            <a:r>
              <a:rPr lang="es-ES" sz="1500" b="1" dirty="0" smtClean="0">
                <a:solidFill>
                  <a:schemeClr val="accent2"/>
                </a:solidFill>
              </a:rPr>
              <a:t>Vía email en </a:t>
            </a:r>
            <a:r>
              <a:rPr lang="es-ES" sz="15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grupoem@grupoem.info</a:t>
            </a:r>
          </a:p>
          <a:p>
            <a:pPr lvl="2" algn="r">
              <a:buFontTx/>
              <a:buChar char="-"/>
            </a:pPr>
            <a:r>
              <a:rPr lang="es-ES" sz="15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Vía telefónica en el 91 689 57 99 – 4          </a:t>
            </a:r>
            <a:endParaRPr lang="es-ES" sz="1500" b="1" dirty="0">
              <a:solidFill>
                <a:schemeClr val="accent2"/>
              </a:solidFill>
            </a:endParaRPr>
          </a:p>
        </p:txBody>
      </p:sp>
      <p:sp>
        <p:nvSpPr>
          <p:cNvPr id="36" name="35 Rectángulo redondeado"/>
          <p:cNvSpPr/>
          <p:nvPr/>
        </p:nvSpPr>
        <p:spPr>
          <a:xfrm>
            <a:off x="285720" y="5572140"/>
            <a:ext cx="3714776" cy="1000132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>
              <a:buFontTx/>
              <a:buChar char="-"/>
            </a:pPr>
            <a:endParaRPr lang="es-ES" sz="1500" b="1" dirty="0">
              <a:solidFill>
                <a:schemeClr val="accent2"/>
              </a:solidFill>
            </a:endParaRPr>
          </a:p>
        </p:txBody>
      </p:sp>
      <p:sp>
        <p:nvSpPr>
          <p:cNvPr id="37" name="WordArt 4"/>
          <p:cNvSpPr>
            <a:spLocks noChangeArrowheads="1" noChangeShapeType="1" noTextEdit="1"/>
          </p:cNvSpPr>
          <p:nvPr/>
        </p:nvSpPr>
        <p:spPr bwMode="auto">
          <a:xfrm>
            <a:off x="214282" y="4572008"/>
            <a:ext cx="8715436" cy="85725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es-ES" sz="3600" b="1" kern="10" dirty="0" smtClean="0">
              <a:ln w="9525">
                <a:noFill/>
                <a:round/>
                <a:headEnd/>
                <a:tailEnd/>
              </a:ln>
              <a:solidFill>
                <a:schemeClr val="accent6"/>
              </a:solidFill>
              <a:latin typeface="Arial Black"/>
            </a:endParaRPr>
          </a:p>
          <a:p>
            <a:pPr algn="ctr"/>
            <a:endParaRPr lang="es-ES" sz="3600" b="1" kern="10" dirty="0">
              <a:ln w="9525">
                <a:noFill/>
                <a:round/>
                <a:headEnd/>
                <a:tailEnd/>
              </a:ln>
              <a:solidFill>
                <a:schemeClr val="accent6"/>
              </a:solidFill>
              <a:latin typeface="Arial Black"/>
            </a:endParaRPr>
          </a:p>
        </p:txBody>
      </p:sp>
      <p:sp>
        <p:nvSpPr>
          <p:cNvPr id="19" name="18 Rectángulo"/>
          <p:cNvSpPr/>
          <p:nvPr/>
        </p:nvSpPr>
        <p:spPr>
          <a:xfrm>
            <a:off x="285720" y="428604"/>
            <a:ext cx="4572000" cy="4801314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es-ES" dirty="0" smtClean="0">
                <a:solidFill>
                  <a:schemeClr val="bg1"/>
                </a:solidFill>
              </a:rPr>
              <a:t>En GRUPO EM, tenemos un departamento jurídico que ofrece un asesoramiento integral en todas las ramas del derecho. Nos adaptamos a las necesidades de los clientes, ofreciendo:</a:t>
            </a:r>
          </a:p>
          <a:p>
            <a:pPr algn="just"/>
            <a:endParaRPr lang="es-ES" dirty="0" smtClean="0">
              <a:solidFill>
                <a:schemeClr val="bg1"/>
              </a:solidFill>
            </a:endParaRPr>
          </a:p>
          <a:p>
            <a:pPr lvl="1" algn="just">
              <a:buFont typeface="Arial" pitchFamily="34" charset="0"/>
              <a:buChar char="•"/>
            </a:pPr>
            <a:r>
              <a:rPr lang="es-ES" dirty="0" smtClean="0">
                <a:solidFill>
                  <a:schemeClr val="bg1"/>
                </a:solidFill>
              </a:rPr>
              <a:t>Servicio de iguala jurídica.</a:t>
            </a:r>
          </a:p>
          <a:p>
            <a:pPr lvl="1" algn="just">
              <a:buFont typeface="Arial" pitchFamily="34" charset="0"/>
              <a:buChar char="•"/>
            </a:pPr>
            <a:endParaRPr lang="es-ES" dirty="0" smtClean="0">
              <a:solidFill>
                <a:schemeClr val="bg1"/>
              </a:solidFill>
            </a:endParaRPr>
          </a:p>
          <a:p>
            <a:pPr lvl="1" algn="just">
              <a:buFont typeface="Arial" pitchFamily="34" charset="0"/>
              <a:buChar char="•"/>
            </a:pPr>
            <a:r>
              <a:rPr lang="es-ES" dirty="0" smtClean="0">
                <a:solidFill>
                  <a:schemeClr val="bg1"/>
                </a:solidFill>
              </a:rPr>
              <a:t> Asesoramiento puntual en todo</a:t>
            </a:r>
          </a:p>
          <a:p>
            <a:pPr lvl="1" algn="just"/>
            <a:r>
              <a:rPr lang="es-ES" dirty="0" smtClean="0">
                <a:solidFill>
                  <a:schemeClr val="bg1"/>
                </a:solidFill>
              </a:rPr>
              <a:t> tipo de procedimientos.</a:t>
            </a:r>
          </a:p>
          <a:p>
            <a:pPr lvl="1" algn="just">
              <a:buFont typeface="Arial" pitchFamily="34" charset="0"/>
              <a:buChar char="•"/>
            </a:pPr>
            <a:endParaRPr lang="es-ES" dirty="0" smtClean="0">
              <a:solidFill>
                <a:schemeClr val="bg1"/>
              </a:solidFill>
            </a:endParaRPr>
          </a:p>
          <a:p>
            <a:pPr lvl="1" algn="just">
              <a:buFont typeface="Arial" pitchFamily="34" charset="0"/>
              <a:buChar char="•"/>
            </a:pPr>
            <a:r>
              <a:rPr lang="es-ES" dirty="0" smtClean="0">
                <a:solidFill>
                  <a:schemeClr val="bg1"/>
                </a:solidFill>
              </a:rPr>
              <a:t>Reclamaciones    de    acciones </a:t>
            </a:r>
          </a:p>
          <a:p>
            <a:pPr lvl="1" algn="just"/>
            <a:r>
              <a:rPr lang="es-ES" dirty="0" smtClean="0">
                <a:solidFill>
                  <a:schemeClr val="bg1"/>
                </a:solidFill>
              </a:rPr>
              <a:t>preferentes y cláusulas suelo.</a:t>
            </a:r>
          </a:p>
          <a:p>
            <a:pPr lvl="1" algn="just">
              <a:buFont typeface="Arial" pitchFamily="34" charset="0"/>
              <a:buChar char="•"/>
            </a:pPr>
            <a:endParaRPr lang="es-ES" dirty="0" smtClean="0">
              <a:solidFill>
                <a:schemeClr val="bg1"/>
              </a:solidFill>
            </a:endParaRPr>
          </a:p>
          <a:p>
            <a:pPr lvl="1" algn="just">
              <a:buFont typeface="Arial" pitchFamily="34" charset="0"/>
              <a:buChar char="•"/>
            </a:pPr>
            <a:r>
              <a:rPr lang="es-ES" dirty="0" smtClean="0">
                <a:solidFill>
                  <a:schemeClr val="bg1"/>
                </a:solidFill>
              </a:rPr>
              <a:t>Concursos de acreedores.</a:t>
            </a:r>
          </a:p>
          <a:p>
            <a:pPr lvl="1" algn="just">
              <a:buFont typeface="Arial" pitchFamily="34" charset="0"/>
              <a:buChar char="•"/>
            </a:pPr>
            <a:endParaRPr lang="es-ES" dirty="0" smtClean="0">
              <a:solidFill>
                <a:schemeClr val="bg1"/>
              </a:solidFill>
            </a:endParaRPr>
          </a:p>
          <a:p>
            <a:pPr lvl="1" algn="just">
              <a:buFont typeface="Arial" pitchFamily="34" charset="0"/>
              <a:buChar char="•"/>
            </a:pPr>
            <a:r>
              <a:rPr lang="es-ES" dirty="0" smtClean="0">
                <a:solidFill>
                  <a:schemeClr val="bg1"/>
                </a:solidFill>
              </a:rPr>
              <a:t>Procedimientos penales.</a:t>
            </a:r>
          </a:p>
        </p:txBody>
      </p:sp>
      <p:pic>
        <p:nvPicPr>
          <p:cNvPr id="23" name="22 Imagen" descr="abogados_antogafasta_asesorias_judicial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7752" y="500042"/>
            <a:ext cx="4000528" cy="457203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1156</TotalTime>
  <Words>102</Words>
  <Application>Microsoft Office PowerPoint</Application>
  <PresentationFormat>Presentación en pantalla (4:3)</PresentationFormat>
  <Paragraphs>27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Diseño predeterminado</vt:lpstr>
      <vt:lpstr>Diapositiva 1</vt:lpstr>
    </vt:vector>
  </TitlesOfParts>
  <Company>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palbujar</dc:creator>
  <cp:lastModifiedBy>MaCarmen</cp:lastModifiedBy>
  <cp:revision>147</cp:revision>
  <dcterms:created xsi:type="dcterms:W3CDTF">2011-07-06T11:24:11Z</dcterms:created>
  <dcterms:modified xsi:type="dcterms:W3CDTF">2016-12-16T12:05:20Z</dcterms:modified>
</cp:coreProperties>
</file>